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03"/>
  </p:notesMasterIdLst>
  <p:handoutMasterIdLst>
    <p:handoutMasterId r:id="rId104"/>
  </p:handoutMasterIdLst>
  <p:sldIdLst>
    <p:sldId id="632" r:id="rId70"/>
    <p:sldId id="598" r:id="rId71"/>
    <p:sldId id="588" r:id="rId72"/>
    <p:sldId id="599" r:id="rId73"/>
    <p:sldId id="600" r:id="rId74"/>
    <p:sldId id="603" r:id="rId75"/>
    <p:sldId id="602" r:id="rId76"/>
    <p:sldId id="605" r:id="rId77"/>
    <p:sldId id="606" r:id="rId78"/>
    <p:sldId id="623" r:id="rId79"/>
    <p:sldId id="601" r:id="rId80"/>
    <p:sldId id="608" r:id="rId81"/>
    <p:sldId id="607" r:id="rId82"/>
    <p:sldId id="609" r:id="rId83"/>
    <p:sldId id="610" r:id="rId84"/>
    <p:sldId id="612" r:id="rId85"/>
    <p:sldId id="627" r:id="rId86"/>
    <p:sldId id="613" r:id="rId87"/>
    <p:sldId id="614" r:id="rId88"/>
    <p:sldId id="615" r:id="rId89"/>
    <p:sldId id="616" r:id="rId90"/>
    <p:sldId id="617" r:id="rId91"/>
    <p:sldId id="619" r:id="rId92"/>
    <p:sldId id="620" r:id="rId93"/>
    <p:sldId id="621" r:id="rId94"/>
    <p:sldId id="626" r:id="rId95"/>
    <p:sldId id="624" r:id="rId96"/>
    <p:sldId id="622" r:id="rId97"/>
    <p:sldId id="618" r:id="rId98"/>
    <p:sldId id="629" r:id="rId99"/>
    <p:sldId id="628" r:id="rId100"/>
    <p:sldId id="634" r:id="rId101"/>
    <p:sldId id="595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FE7F1E"/>
    <a:srgbClr val="FFFFFF"/>
    <a:srgbClr val="E0F4FE"/>
    <a:srgbClr val="0073B4"/>
    <a:srgbClr val="438EB7"/>
    <a:srgbClr val="00B9F2"/>
    <a:srgbClr val="007AC2"/>
    <a:srgbClr val="C0E8FF"/>
    <a:srgbClr val="C8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1" autoAdjust="0"/>
    <p:restoredTop sz="72276" autoAdjust="0"/>
  </p:normalViewPr>
  <p:slideViewPr>
    <p:cSldViewPr snapToGrid="0" snapToObjects="1" showGuides="1">
      <p:cViewPr varScale="1">
        <p:scale>
          <a:sx n="55" d="100"/>
          <a:sy n="55" d="100"/>
        </p:scale>
        <p:origin x="1074" y="6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07" Type="http://schemas.openxmlformats.org/officeDocument/2006/relationships/theme" Target="theme/theme1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slide" Target="slides/slide18.xml"/><Relationship Id="rId102" Type="http://schemas.openxmlformats.org/officeDocument/2006/relationships/slide" Target="slides/slide33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viewProps" Target="viewProp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slide" Target="slides/slide3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11/24/2015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G67940_UC15_Tmplt_16x9_4-15</a:t>
            </a:r>
          </a:p>
          <a:p>
            <a:endParaRPr lang="en-US" dirty="0" smtClean="0"/>
          </a:p>
          <a:p>
            <a:r>
              <a:rPr lang="en-US" dirty="0" smtClean="0"/>
              <a:t>Esri</a:t>
            </a:r>
            <a:r>
              <a:rPr lang="en-US" baseline="0" dirty="0" smtClean="0"/>
              <a:t> Corporate Template-Dark v3.2</a:t>
            </a:r>
          </a:p>
          <a:p>
            <a:r>
              <a:rPr lang="en-US" baseline="0" dirty="0" smtClean="0"/>
              <a:t>16:9 version – March 19, 2015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more templates, sample files, and icons, see https://compass.esri.com/resources/presentations/Pages/Main.aspx</a:t>
            </a:r>
          </a:p>
          <a:p>
            <a:endParaRPr lang="en-US" baseline="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 smtClean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HEATHER </a:t>
            </a:r>
          </a:p>
          <a:p>
            <a:endParaRPr lang="en-US" dirty="0" smtClean="0"/>
          </a:p>
          <a:p>
            <a:r>
              <a:rPr lang="en-US" dirty="0" smtClean="0"/>
              <a:t>Missing </a:t>
            </a:r>
            <a:r>
              <a:rPr lang="en-US" dirty="0" err="1" smtClean="0"/>
              <a:t>esri.css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2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Raúl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Show how you can modify the </a:t>
            </a:r>
            <a:r>
              <a:rPr lang="en-US" baseline="0" dirty="0" err="1" smtClean="0"/>
              <a:t>basemap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3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Raúl</a:t>
            </a:r>
          </a:p>
          <a:p>
            <a:r>
              <a:rPr lang="en-US" dirty="0" smtClean="0"/>
              <a:t>Show using</a:t>
            </a:r>
            <a:r>
              <a:rPr lang="en-US" baseline="0" dirty="0" smtClean="0"/>
              <a:t> developer console to get center and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/long </a:t>
            </a:r>
          </a:p>
          <a:p>
            <a:r>
              <a:rPr lang="en-US" baseline="0" dirty="0" smtClean="0"/>
              <a:t>If map is global variable. If not you can use </a:t>
            </a:r>
            <a:r>
              <a:rPr lang="en-US" baseline="0" dirty="0" err="1" smtClean="0"/>
              <a:t>dijit.byId</a:t>
            </a:r>
            <a:r>
              <a:rPr lang="en-US" baseline="0" dirty="0" smtClean="0"/>
              <a:t>(“</a:t>
            </a:r>
            <a:r>
              <a:rPr lang="en-US" baseline="0" dirty="0" err="1" smtClean="0"/>
              <a:t>mapDiv</a:t>
            </a:r>
            <a:r>
              <a:rPr lang="en-US" baseline="0" dirty="0" smtClean="0"/>
              <a:t>”);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map.extent.getCenter</a:t>
            </a:r>
            <a:r>
              <a:rPr lang="en-US" baseline="0" dirty="0" smtClean="0"/>
              <a:t>().</a:t>
            </a:r>
            <a:r>
              <a:rPr lang="en-US" baseline="0" dirty="0" err="1" smtClean="0"/>
              <a:t>getLatitude</a:t>
            </a:r>
            <a:r>
              <a:rPr lang="en-US" baseline="0" dirty="0" smtClean="0"/>
              <a:t>()</a:t>
            </a:r>
          </a:p>
          <a:p>
            <a:r>
              <a:rPr lang="en-US" baseline="0" dirty="0" err="1" smtClean="0"/>
              <a:t>Map.extent.getCenter</a:t>
            </a:r>
            <a:r>
              <a:rPr lang="en-US" baseline="0" dirty="0" smtClean="0"/>
              <a:t>().</a:t>
            </a:r>
            <a:r>
              <a:rPr lang="en-US" baseline="0" dirty="0" err="1" smtClean="0"/>
              <a:t>getLongitude</a:t>
            </a:r>
            <a:r>
              <a:rPr lang="en-US" baseline="0" dirty="0" smtClean="0"/>
              <a:t>()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Map.getZoom</a:t>
            </a:r>
            <a:r>
              <a:rPr lang="en-US" baseline="0" dirty="0" smtClean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2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  <a:p>
            <a:r>
              <a:rPr lang="en-US" dirty="0" smtClean="0"/>
              <a:t>WMS/WMTS</a:t>
            </a:r>
          </a:p>
          <a:p>
            <a:r>
              <a:rPr lang="en-US" dirty="0" smtClean="0"/>
              <a:t>Custom Layers</a:t>
            </a:r>
          </a:p>
          <a:p>
            <a:r>
              <a:rPr lang="en-US" dirty="0" smtClean="0"/>
              <a:t>Bing,</a:t>
            </a:r>
            <a:r>
              <a:rPr lang="en-US" baseline="0" dirty="0" smtClean="0"/>
              <a:t> OSM, Feature layers, graphics, Dynamic layers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samples in API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2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33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  <a:p>
            <a:r>
              <a:rPr lang="en-US" dirty="0" smtClean="0"/>
              <a:t>Open sample</a:t>
            </a:r>
            <a:r>
              <a:rPr lang="en-US" baseline="0" dirty="0" smtClean="0"/>
              <a:t> and look at code.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Feature Layer API Ref and point out load module code. </a:t>
            </a:r>
          </a:p>
          <a:p>
            <a:r>
              <a:rPr lang="en-US" baseline="0" dirty="0" smtClean="0"/>
              <a:t>Look at options</a:t>
            </a:r>
          </a:p>
          <a:p>
            <a:r>
              <a:rPr lang="en-US" baseline="0" dirty="0" smtClean="0"/>
              <a:t>Show adding to map and note that its using default </a:t>
            </a:r>
            <a:r>
              <a:rPr lang="en-US" baseline="0" dirty="0" err="1" smtClean="0"/>
              <a:t>symbology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326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Raul</a:t>
            </a:r>
          </a:p>
          <a:p>
            <a:r>
              <a:rPr lang="en-US" dirty="0" smtClean="0"/>
              <a:t>Class breaks, dot</a:t>
            </a:r>
            <a:r>
              <a:rPr lang="en-US" baseline="0" dirty="0" smtClean="0"/>
              <a:t> density, unique value, heat map, proportional symbols, smart mapping, temporal, define rotation etc. </a:t>
            </a:r>
          </a:p>
          <a:p>
            <a:endParaRPr lang="en-US" dirty="0" smtClean="0"/>
          </a:p>
          <a:p>
            <a:r>
              <a:rPr lang="en-US" dirty="0" smtClean="0"/>
              <a:t>API Ref Demo one or two cool samples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42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Raul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0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3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9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1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  <a:p>
            <a:r>
              <a:rPr lang="en-US" dirty="0" smtClean="0"/>
              <a:t>Show web map in online then demo test app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63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Raúl</a:t>
            </a:r>
          </a:p>
          <a:p>
            <a:r>
              <a:rPr lang="en-US" dirty="0" smtClean="0"/>
              <a:t>Demo a sample</a:t>
            </a:r>
            <a:r>
              <a:rPr lang="en-US" baseline="0" dirty="0" smtClean="0"/>
              <a:t> or two of cool widgets maybe Elevations and something else.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29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Raúl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84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Raúl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73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Show sample with </a:t>
            </a:r>
            <a:r>
              <a:rPr lang="en-US" dirty="0" err="1" smtClean="0"/>
              <a:t>basemap</a:t>
            </a:r>
            <a:r>
              <a:rPr lang="en-US" dirty="0" smtClean="0"/>
              <a:t>, legend</a:t>
            </a:r>
            <a:r>
              <a:rPr lang="en-US" baseline="0" dirty="0" smtClean="0"/>
              <a:t> code and show how it</a:t>
            </a:r>
            <a:r>
              <a:rPr lang="fr-FR" baseline="0" dirty="0" smtClean="0"/>
              <a:t>’</a:t>
            </a:r>
            <a:r>
              <a:rPr lang="en-US" baseline="0" dirty="0" smtClean="0"/>
              <a:t>s the same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9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HEATHER </a:t>
            </a:r>
          </a:p>
          <a:p>
            <a:endParaRPr lang="en-US" dirty="0" smtClean="0"/>
          </a:p>
          <a:p>
            <a:r>
              <a:rPr lang="en-US" dirty="0" smtClean="0"/>
              <a:t>Proxy,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Directions</a:t>
            </a:r>
          </a:p>
          <a:p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77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dev</a:t>
            </a:r>
            <a:r>
              <a:rPr lang="en-US" dirty="0" smtClean="0"/>
              <a:t> tools to discover </a:t>
            </a:r>
            <a:r>
              <a:rPr lang="en-US" dirty="0" err="1" smtClean="0"/>
              <a:t>css</a:t>
            </a:r>
            <a:r>
              <a:rPr lang="en-US" dirty="0" smtClean="0"/>
              <a:t> classes and make updates</a:t>
            </a:r>
          </a:p>
          <a:p>
            <a:r>
              <a:rPr lang="en-US" dirty="0" smtClean="0"/>
              <a:t>Inspect a few elements</a:t>
            </a:r>
            <a:r>
              <a:rPr lang="en-US" baseline="0" dirty="0" smtClean="0"/>
              <a:t>, make temp changes then update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rules</a:t>
            </a:r>
          </a:p>
          <a:p>
            <a:r>
              <a:rPr lang="en-US" baseline="0" dirty="0" smtClean="0"/>
              <a:t>For example inspect search button and change magnifying glass color</a:t>
            </a:r>
          </a:p>
          <a:p>
            <a:r>
              <a:rPr lang="en-US" baseline="0" dirty="0" smtClean="0"/>
              <a:t>Change popup title bar color</a:t>
            </a:r>
          </a:p>
          <a:p>
            <a:r>
              <a:rPr lang="en-US" baseline="0" dirty="0" smtClean="0"/>
              <a:t>Change font on </a:t>
            </a:r>
            <a:r>
              <a:rPr lang="en-US" baseline="0" dirty="0" err="1" smtClean="0"/>
              <a:t>basemap</a:t>
            </a:r>
            <a:r>
              <a:rPr lang="en-US" baseline="0" dirty="0" smtClean="0"/>
              <a:t> toggle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45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 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JSAPI is an event driven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, you can setup an event handler to listen for various actions such as adding a layer to the map, determining when a map loads, finding out when and where a user clicks on a map, executing a task and more. </a:t>
            </a:r>
          </a:p>
          <a:p>
            <a:r>
              <a:rPr lang="en-US" dirty="0" smtClean="0"/>
              <a:t>Event </a:t>
            </a:r>
            <a:r>
              <a:rPr lang="en-US" dirty="0" err="1" smtClean="0"/>
              <a:t>args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err="1" smtClean="0"/>
              <a:t>Map.on</a:t>
            </a:r>
            <a:r>
              <a:rPr lang="en-US" dirty="0" smtClean="0"/>
              <a:t>(“click”, buffer);</a:t>
            </a:r>
          </a:p>
          <a:p>
            <a:endParaRPr lang="en-US" dirty="0" smtClean="0"/>
          </a:p>
          <a:p>
            <a:r>
              <a:rPr lang="en-US" dirty="0" smtClean="0"/>
              <a:t>// or</a:t>
            </a:r>
          </a:p>
          <a:p>
            <a:r>
              <a:rPr lang="en-US" dirty="0" smtClean="0"/>
              <a:t>//</a:t>
            </a:r>
            <a:r>
              <a:rPr lang="en-US" baseline="0" dirty="0" smtClean="0"/>
              <a:t> on(map, “click”, buffer);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97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HEATHER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Pending</a:t>
            </a:r>
          </a:p>
          <a:p>
            <a:endParaRPr lang="en-US" dirty="0" smtClean="0"/>
          </a:p>
          <a:p>
            <a:r>
              <a:rPr lang="en-US" smtClean="0"/>
              <a:t>Yann</a:t>
            </a:r>
            <a:endParaRPr lang="en-US" dirty="0" smtClean="0"/>
          </a:p>
          <a:p>
            <a:r>
              <a:rPr lang="en-US" dirty="0" smtClean="0"/>
              <a:t>Add links to where</a:t>
            </a:r>
            <a:r>
              <a:rPr lang="en-US" baseline="0" dirty="0" smtClean="0"/>
              <a:t> you can get help</a:t>
            </a:r>
          </a:p>
          <a:p>
            <a:endParaRPr lang="en-US" dirty="0" smtClean="0"/>
          </a:p>
          <a:p>
            <a:r>
              <a:rPr lang="en-US" dirty="0" smtClean="0"/>
              <a:t>Add links</a:t>
            </a:r>
            <a:r>
              <a:rPr lang="en-US" baseline="0" dirty="0" smtClean="0"/>
              <a:t> to help topics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repo with type script   (https://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/Esri/</a:t>
            </a:r>
            <a:r>
              <a:rPr lang="en-US" baseline="0" dirty="0" err="1" smtClean="0"/>
              <a:t>jsapi</a:t>
            </a:r>
            <a:r>
              <a:rPr lang="en-US" baseline="0" dirty="0" smtClean="0"/>
              <a:t>-resources)</a:t>
            </a:r>
          </a:p>
          <a:p>
            <a:r>
              <a:rPr lang="en-US" baseline="0" dirty="0" smtClean="0"/>
              <a:t>Talk about IDE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JSHint</a:t>
            </a:r>
            <a:r>
              <a:rPr lang="en-US" baseline="0" dirty="0" smtClean="0"/>
              <a:t> and other useful plugins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67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HEATHER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9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HEATHER </a:t>
            </a:r>
          </a:p>
          <a:p>
            <a:r>
              <a:rPr lang="en-US" dirty="0" smtClean="0"/>
              <a:t>We’ll</a:t>
            </a:r>
            <a:r>
              <a:rPr lang="en-US" baseline="0" dirty="0" smtClean="0"/>
              <a:t> show you how to work with the JSAPI by building a demo app. You’ll learn how to add data, make the map interactive, work with events and widgets, select features and more.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HEATHER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Along the way we’ll also cover some tips and gotchas that you may run into when working with the </a:t>
            </a:r>
            <a:r>
              <a:rPr lang="en-US" baseline="0" dirty="0" err="1" smtClean="0"/>
              <a:t>api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2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 you get the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8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KELLY </a:t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Require bit at top where you see the name of the module you need to load </a:t>
            </a:r>
          </a:p>
          <a:p>
            <a:r>
              <a:rPr lang="en-US" baseline="0" dirty="0" smtClean="0"/>
              <a:t>Constructor and constructor options</a:t>
            </a:r>
          </a:p>
          <a:p>
            <a:r>
              <a:rPr lang="en-US" baseline="0" dirty="0" smtClean="0"/>
              <a:t>Properties, methods, events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KELLY 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Point out url to </a:t>
            </a:r>
            <a:r>
              <a:rPr lang="en-US" dirty="0" err="1" smtClean="0"/>
              <a:t>jsapi</a:t>
            </a:r>
            <a:r>
              <a:rPr lang="en-US" dirty="0" smtClean="0"/>
              <a:t> and </a:t>
            </a:r>
            <a:r>
              <a:rPr lang="en-US" dirty="0" err="1" smtClean="0"/>
              <a:t>css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</a:t>
            </a:r>
            <a:r>
              <a:rPr lang="en-US" baseline="0" dirty="0" smtClean="0"/>
              <a:t> Show module load info and how it relates to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</a:t>
            </a:r>
          </a:p>
          <a:p>
            <a:pPr marL="0" indent="0">
              <a:buNone/>
            </a:pPr>
            <a:r>
              <a:rPr lang="en-US" baseline="0" dirty="0" smtClean="0"/>
              <a:t>3. Point out relationship to map code and </a:t>
            </a:r>
            <a:r>
              <a:rPr lang="en-US" baseline="0" dirty="0" err="1" smtClean="0"/>
              <a:t>mapdiv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4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  <a:p>
            <a:r>
              <a:rPr lang="en-US" dirty="0" smtClean="0"/>
              <a:t>List error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misordered</a:t>
            </a:r>
            <a:r>
              <a:rPr lang="en-US" baseline="0" dirty="0" smtClean="0"/>
              <a:t> modules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Link of what error looks like also some tips on how to keep it ordered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7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11/24/2015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</a:t>
            </a:r>
            <a:br>
              <a:rPr lang="en-US" dirty="0" smtClean="0"/>
            </a:br>
            <a:r>
              <a:rPr lang="en-US" dirty="0" smtClean="0"/>
              <a:t>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11/24/2015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11/24/2015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11/24/2015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11/24/2015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11/24/2015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hyperlink" Target="https://developers.arcgis.com/javascript/jsapi/argument_aliase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~kell3008/demos/UC2015/IntroJSAPI/first-map-add-layer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esri-es.github.io/demos/dev-summit-berlin-2015/arcgis-api-for-javascript-an-introduction/index.html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home/item.html?id=9fd1475b3408403db2ab5059f06a902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ndbox/sandbox.html?sample=widget_directions_basi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developers.arcgis.com/javascript/sandbox/sandbox.html?sample=widget_elevationprofile_createfeatur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authenticatio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github.com/Esri/resource-prox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s.arcgis.com/javascrip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jotoolkit.org/documentation/" TargetMode="External"/><Relationship Id="rId4" Type="http://schemas.openxmlformats.org/officeDocument/2006/relationships/hyperlink" Target="https://developers.arcgis.com/javascrip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ri/jsapi-resources/tree/master/jshint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github.com/Esri/jsapi-resources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developers.arcgis.com/javascript/jsapi/api_devenv.html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en/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6347_2014_SW_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20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6" y="1973414"/>
            <a:ext cx="6627707" cy="2743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/>
              <a:t>Loading Modules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75390" y="1365210"/>
            <a:ext cx="3069470" cy="430927"/>
          </a:xfrm>
        </p:spPr>
        <p:txBody>
          <a:bodyPr/>
          <a:lstStyle/>
          <a:p>
            <a:pPr algn="ctr"/>
            <a:r>
              <a:rPr lang="en-US" dirty="0" smtClean="0">
                <a:hlinkClick r:id="rId4"/>
              </a:rPr>
              <a:t>Preferred arg alias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41946" y="619464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60" y="0"/>
            <a:ext cx="4480840" cy="68580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790842" y="4951919"/>
            <a:ext cx="1656936" cy="1318696"/>
            <a:chOff x="2426592" y="162701"/>
            <a:chExt cx="7918045" cy="6301690"/>
          </a:xfrm>
        </p:grpSpPr>
        <p:sp>
          <p:nvSpPr>
            <p:cNvPr id="7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7715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225356"/>
            <a:ext cx="12188952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Scrambled Tiles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12" name="Picture Placeholder 11" descr="Screen Shot 2015-07-14 at 1.33.38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4" b="10734"/>
          <a:stretch>
            <a:fillRect/>
          </a:stretch>
        </p:blipFill>
        <p:spPr/>
      </p:pic>
      <p:grpSp>
        <p:nvGrpSpPr>
          <p:cNvPr id="7" name="Grupo 6"/>
          <p:cNvGrpSpPr/>
          <p:nvPr/>
        </p:nvGrpSpPr>
        <p:grpSpPr>
          <a:xfrm>
            <a:off x="9686112" y="4809264"/>
            <a:ext cx="2291069" cy="1823380"/>
            <a:chOff x="2426592" y="162701"/>
            <a:chExt cx="7918045" cy="6301690"/>
          </a:xfrm>
        </p:grpSpPr>
        <p:sp>
          <p:nvSpPr>
            <p:cNvPr id="8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514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Basemaps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5" name="Rectángulo 4"/>
          <p:cNvSpPr/>
          <p:nvPr/>
        </p:nvSpPr>
        <p:spPr bwMode="auto">
          <a:xfrm>
            <a:off x="1072770" y="1701731"/>
            <a:ext cx="5568150" cy="32649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6" name="Content Placeholder 5" descr="PicMonkey Collage.jpg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2" r="25164"/>
          <a:stretch/>
        </p:blipFill>
        <p:spPr>
          <a:xfrm>
            <a:off x="1072771" y="1799004"/>
            <a:ext cx="2345936" cy="3114374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" b="1596"/>
          <a:stretch/>
        </p:blipFill>
        <p:spPr>
          <a:xfrm>
            <a:off x="3376104" y="1786304"/>
            <a:ext cx="3250615" cy="31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49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Developer Console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74" y="1502228"/>
            <a:ext cx="7160653" cy="49729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10243124" y="5346876"/>
            <a:ext cx="1591142" cy="1266333"/>
            <a:chOff x="2426592" y="162701"/>
            <a:chExt cx="7918045" cy="6301690"/>
          </a:xfrm>
        </p:grpSpPr>
        <p:sp>
          <p:nvSpPr>
            <p:cNvPr id="6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038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Add Layers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6172" y="1294336"/>
            <a:ext cx="3701143" cy="49755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Lots of types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Tiled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Dynamic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Graphics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rgbClr val="FFFF00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Feature layers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KML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WMS/WMTS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Custom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30" y="1655892"/>
            <a:ext cx="6118837" cy="40631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1441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Layer coding pattern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316637" cy="3429000"/>
          </a:xfrm>
        </p:spPr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Load module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Create layer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Specify properties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Add layer to map 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8" name="Rectángulo 3"/>
          <p:cNvSpPr/>
          <p:nvPr/>
        </p:nvSpPr>
        <p:spPr bwMode="auto">
          <a:xfrm>
            <a:off x="5786720" y="1530944"/>
            <a:ext cx="4718301" cy="48330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require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([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layers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FeatureLayer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dojo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domReady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!”</a:t>
            </a:r>
          </a:p>
          <a:p>
            <a:pPr>
              <a:lnSpc>
                <a:spcPct val="120000"/>
              </a:lnSpc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], </a:t>
            </a:r>
            <a:r>
              <a:rPr lang="es-ES" b="1" dirty="0" err="1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function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FeatureLayer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)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… // 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already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loaded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csv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new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CSVLayer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csvUrl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, {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columnDelimiter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","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latitudeFieldName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lat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longitudeFieldName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long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”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map.addLayer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csv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);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</a:p>
        </p:txBody>
      </p:sp>
      <p:grpSp>
        <p:nvGrpSpPr>
          <p:cNvPr id="9" name="Group 23"/>
          <p:cNvGrpSpPr/>
          <p:nvPr/>
        </p:nvGrpSpPr>
        <p:grpSpPr>
          <a:xfrm>
            <a:off x="3467819" y="1610702"/>
            <a:ext cx="1919969" cy="1939322"/>
            <a:chOff x="3467819" y="2243418"/>
            <a:chExt cx="1919969" cy="1306606"/>
          </a:xfrm>
        </p:grpSpPr>
        <p:sp>
          <p:nvSpPr>
            <p:cNvPr id="10" name="Left Brace 9"/>
            <p:cNvSpPr/>
            <p:nvPr/>
          </p:nvSpPr>
          <p:spPr bwMode="auto">
            <a:xfrm>
              <a:off x="4885765" y="2243418"/>
              <a:ext cx="502023" cy="1306606"/>
            </a:xfrm>
            <a:prstGeom prst="leftBrace">
              <a:avLst>
                <a:gd name="adj1" fmla="val 65067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2"/>
            <p:cNvCxnSpPr/>
            <p:nvPr/>
          </p:nvCxnSpPr>
          <p:spPr bwMode="auto">
            <a:xfrm>
              <a:off x="3467819" y="2886635"/>
              <a:ext cx="126554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2" name="Group 25"/>
          <p:cNvGrpSpPr/>
          <p:nvPr/>
        </p:nvGrpSpPr>
        <p:grpSpPr>
          <a:xfrm>
            <a:off x="3176125" y="4968038"/>
            <a:ext cx="2211663" cy="788895"/>
            <a:chOff x="3155576" y="4769223"/>
            <a:chExt cx="2211663" cy="788895"/>
          </a:xfrm>
        </p:grpSpPr>
        <p:sp>
          <p:nvSpPr>
            <p:cNvPr id="13" name="Left Brace 10"/>
            <p:cNvSpPr/>
            <p:nvPr/>
          </p:nvSpPr>
          <p:spPr bwMode="auto">
            <a:xfrm>
              <a:off x="4865216" y="5150225"/>
              <a:ext cx="502023" cy="407893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9"/>
            <p:cNvCxnSpPr/>
            <p:nvPr/>
          </p:nvCxnSpPr>
          <p:spPr bwMode="auto">
            <a:xfrm>
              <a:off x="3155576" y="4769223"/>
              <a:ext cx="1577789" cy="52569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" name="Group 22"/>
          <p:cNvGrpSpPr/>
          <p:nvPr/>
        </p:nvGrpSpPr>
        <p:grpSpPr>
          <a:xfrm>
            <a:off x="4261448" y="2931813"/>
            <a:ext cx="1105792" cy="2325986"/>
            <a:chOff x="4261448" y="2931813"/>
            <a:chExt cx="1105792" cy="2325986"/>
          </a:xfrm>
        </p:grpSpPr>
        <p:sp>
          <p:nvSpPr>
            <p:cNvPr id="16" name="Left Brace 8"/>
            <p:cNvSpPr/>
            <p:nvPr/>
          </p:nvSpPr>
          <p:spPr bwMode="auto">
            <a:xfrm>
              <a:off x="4865217" y="3680014"/>
              <a:ext cx="502023" cy="1577785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7"/>
            <p:cNvCxnSpPr/>
            <p:nvPr/>
          </p:nvCxnSpPr>
          <p:spPr bwMode="auto">
            <a:xfrm>
              <a:off x="4578345" y="3711388"/>
              <a:ext cx="231220" cy="638737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Left Brace 21"/>
            <p:cNvSpPr/>
            <p:nvPr/>
          </p:nvSpPr>
          <p:spPr bwMode="auto">
            <a:xfrm flipH="1">
              <a:off x="4261448" y="2931813"/>
              <a:ext cx="225385" cy="1340220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52558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892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Add feature layer to application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Content Placeholder 3" descr="Screen Shot 2015-07-14 at 4.43.46 PM.png">
            <a:hlinkClick r:id="rId3"/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6" b="28506"/>
          <a:stretch>
            <a:fillRect/>
          </a:stretch>
        </p:blipFill>
        <p:spPr>
          <a:xfrm>
            <a:off x="914400" y="2015067"/>
            <a:ext cx="10369296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46268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4909457" cy="369332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Deep Dive: 	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4680857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Selection …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Query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Edit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Renderer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90" y="0"/>
            <a:ext cx="616041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40" y="0"/>
            <a:ext cx="631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151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60" y="2637972"/>
            <a:ext cx="4858870" cy="1582057"/>
          </a:xfrm>
          <a:solidFill>
            <a:srgbClr val="FFFFFF">
              <a:alpha val="4784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5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Renderers </a:t>
            </a:r>
            <a:endParaRPr lang="en-US" sz="54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5389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Apply renderer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 b="9010"/>
          <a:stretch/>
        </p:blipFill>
        <p:spPr>
          <a:xfrm>
            <a:off x="900272" y="1915064"/>
            <a:ext cx="10391456" cy="3743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22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407"/>
            <a:ext cx="12188952" cy="68579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33114" y="2255252"/>
            <a:ext cx="8525773" cy="914400"/>
          </a:xfrm>
        </p:spPr>
        <p:txBody>
          <a:bodyPr/>
          <a:lstStyle/>
          <a:p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ArcGIS API for JavaScript</a:t>
            </a:r>
            <a:b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</a:br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 An Introduction</a:t>
            </a:r>
            <a:endParaRPr lang="en-US" sz="36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0" y="3750597"/>
            <a:ext cx="8534401" cy="755703"/>
          </a:xfrm>
        </p:spPr>
        <p:txBody>
          <a:bodyPr/>
          <a:lstStyle/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Yann </a:t>
            </a: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Cabon</a:t>
            </a: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 – Esri US </a:t>
            </a:r>
            <a:r>
              <a:rPr lang="en-US" sz="2400" dirty="0">
                <a:latin typeface="Avenir LT 65 Medium" charset="0"/>
                <a:ea typeface="Avenir LT 65 Medium" charset="0"/>
                <a:cs typeface="Avenir LT 65 Medium" charset="0"/>
              </a:rPr>
              <a:t>- @</a:t>
            </a:r>
            <a:r>
              <a:rPr lang="en-US" sz="2400" dirty="0" err="1">
                <a:latin typeface="Avenir LT 65 Medium" charset="0"/>
                <a:ea typeface="Avenir LT 65 Medium" charset="0"/>
                <a:cs typeface="Avenir LT 65 Medium" charset="0"/>
              </a:rPr>
              <a:t>yanncabon</a:t>
            </a:r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Raul Jimenez – Esri ES - @</a:t>
            </a: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hhkaos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Picture 3" descr="esri-10GlobeLogo_1CRev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301" y="533286"/>
            <a:ext cx="1670807" cy="586248"/>
          </a:xfrm>
          <a:prstGeom prst="rect">
            <a:avLst/>
          </a:prstGeom>
        </p:spPr>
      </p:pic>
      <p:sp>
        <p:nvSpPr>
          <p:cNvPr id="7" name="Rectángulo redondeado 6">
            <a:hlinkClick r:id="rId5"/>
          </p:cNvPr>
          <p:cNvSpPr/>
          <p:nvPr/>
        </p:nvSpPr>
        <p:spPr>
          <a:xfrm>
            <a:off x="4503670" y="5083850"/>
            <a:ext cx="3181611" cy="45093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View Demos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80240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1012" y="452716"/>
            <a:ext cx="3155576" cy="3276601"/>
          </a:xfrm>
          <a:solidFill>
            <a:srgbClr val="FFFFFF">
              <a:alpha val="78824"/>
            </a:srgbClr>
          </a:solidFill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0" tIns="360000" rIns="360000" bIns="0" anchor="ctr"/>
          <a:lstStyle/>
          <a:p>
            <a:pPr marL="0" indent="0">
              <a:buNone/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Popups</a:t>
            </a:r>
          </a:p>
          <a:p>
            <a:r>
              <a:rPr lang="en-US" sz="1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Add interactivity</a:t>
            </a:r>
          </a:p>
          <a:p>
            <a:r>
              <a:rPr lang="en-US" sz="1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Information about .. </a:t>
            </a:r>
          </a:p>
          <a:p>
            <a:pPr lvl="1"/>
            <a:r>
              <a:rPr lang="en-US" sz="16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 location</a:t>
            </a:r>
          </a:p>
          <a:p>
            <a:pPr lvl="1"/>
            <a:r>
              <a:rPr lang="en-US" sz="16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 feature</a:t>
            </a:r>
          </a:p>
          <a:p>
            <a:pPr lvl="1"/>
            <a:r>
              <a:rPr lang="en-US" sz="16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The results of a search</a:t>
            </a:r>
          </a:p>
          <a:p>
            <a:r>
              <a:rPr lang="en-US" sz="1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Customizable</a:t>
            </a:r>
          </a:p>
          <a:p>
            <a:endParaRPr lang="en-US" sz="18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1012" y="3783104"/>
            <a:ext cx="3155576" cy="2205320"/>
          </a:xfrm>
          <a:prstGeom prst="rect">
            <a:avLst/>
          </a:prstGeom>
          <a:solidFill>
            <a:srgbClr val="7030A0">
              <a:alpha val="9020"/>
            </a:srgbClr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6600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Make map interactive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8"/>
          <a:stretch/>
        </p:blipFill>
        <p:spPr>
          <a:xfrm>
            <a:off x="1492620" y="2088532"/>
            <a:ext cx="9212856" cy="33461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44044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Tip: Reduce code by using a web map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26776" y="3260172"/>
            <a:ext cx="3370730" cy="1470212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esri</a:t>
            </a: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/</a:t>
            </a:r>
            <a:r>
              <a:rPr lang="en-US" sz="28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arcgis</a:t>
            </a: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/</a:t>
            </a:r>
            <a:r>
              <a:rPr lang="en-US" sz="28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utils</a:t>
            </a:r>
            <a:r>
              <a:rPr lang="en-US" sz="2800" dirty="0">
                <a:latin typeface="Avenir LT 65 Medium" charset="0"/>
                <a:ea typeface="Avenir LT 65 Medium" charset="0"/>
                <a:cs typeface="Avenir LT 65 Medium" charset="0"/>
              </a:rPr>
              <a:t/>
            </a:r>
            <a:br>
              <a:rPr lang="en-US" sz="2800" dirty="0">
                <a:latin typeface="Avenir LT 65 Medium" charset="0"/>
                <a:ea typeface="Avenir LT 65 Medium" charset="0"/>
                <a:cs typeface="Avenir LT 65 Medium" charset="0"/>
              </a:rPr>
            </a:b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createMap</a:t>
            </a:r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Picture 3" descr="Screen Shot 2015-07-14 at 5.15.2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92" y="2017468"/>
            <a:ext cx="4970708" cy="3955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1561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Widgets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639671" cy="3429000"/>
          </a:xfrm>
        </p:spPr>
        <p:txBody>
          <a:bodyPr/>
          <a:lstStyle/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Legend,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Avenir LT 65 Medium" charset="0"/>
                <a:ea typeface="Avenir LT 65 Medium" charset="0"/>
                <a:cs typeface="Avenir LT 65 Medium" charset="0"/>
                <a:hlinkClick r:id="rId3"/>
              </a:rPr>
              <a:t>Directions</a:t>
            </a:r>
            <a:endParaRPr lang="en-US" sz="2400" dirty="0" smtClean="0">
              <a:solidFill>
                <a:srgbClr val="FFFF00"/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Elevation</a:t>
            </a:r>
            <a:endParaRPr lang="en-US" sz="2400" dirty="0" smtClean="0">
              <a:solidFill>
                <a:srgbClr val="FFFF00"/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Print</a:t>
            </a:r>
          </a:p>
          <a:p>
            <a:r>
              <a:rPr lang="en-US" sz="2400" b="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Basemap</a:t>
            </a:r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 Toggle</a:t>
            </a:r>
          </a:p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…… </a:t>
            </a:r>
          </a:p>
        </p:txBody>
      </p:sp>
      <p:pic>
        <p:nvPicPr>
          <p:cNvPr id="6" name="Imagen 5" descr="Screenshot 2015-11-09 15.16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64" y="1276048"/>
            <a:ext cx="3644554" cy="453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 descr="Screenshot 2015-11-09 15.16.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33" y="1012120"/>
            <a:ext cx="3299066" cy="506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3659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Widget coding pattern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818965" cy="34290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Load module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Create widget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Set widget properties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Call startup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7" name="Rectángulo 3"/>
          <p:cNvSpPr/>
          <p:nvPr/>
        </p:nvSpPr>
        <p:spPr bwMode="auto">
          <a:xfrm>
            <a:off x="5367240" y="1797424"/>
            <a:ext cx="5255937" cy="42114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require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([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…,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dijit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dojo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domReady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!”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], </a:t>
            </a:r>
            <a:r>
              <a:rPr lang="es-ES" b="1" dirty="0" err="1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function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)  {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endParaRPr lang="es-ES" b="1" dirty="0" smtClean="0">
              <a:solidFill>
                <a:srgbClr val="008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b="1" dirty="0" smtClean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b="1" dirty="0" err="1" smtClean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var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toggle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new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({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basemap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satellite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”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},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);</a:t>
            </a:r>
          </a:p>
          <a:p>
            <a:pPr>
              <a:spcAft>
                <a:spcPts val="0"/>
              </a:spcAft>
            </a:pPr>
            <a:endParaRPr lang="es-E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toggle.startup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55576" y="2243418"/>
            <a:ext cx="2232212" cy="1306606"/>
            <a:chOff x="3155576" y="2243418"/>
            <a:chExt cx="2232212" cy="1306606"/>
          </a:xfrm>
        </p:grpSpPr>
        <p:sp>
          <p:nvSpPr>
            <p:cNvPr id="10" name="Left Brace 9"/>
            <p:cNvSpPr/>
            <p:nvPr/>
          </p:nvSpPr>
          <p:spPr bwMode="auto">
            <a:xfrm>
              <a:off x="4885765" y="2243418"/>
              <a:ext cx="502023" cy="1306606"/>
            </a:xfrm>
            <a:prstGeom prst="leftBrace">
              <a:avLst>
                <a:gd name="adj1" fmla="val 65067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3155576" y="2653553"/>
              <a:ext cx="1577789" cy="23308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3155576" y="4769223"/>
            <a:ext cx="2211663" cy="788895"/>
            <a:chOff x="3155576" y="4769223"/>
            <a:chExt cx="2211663" cy="788895"/>
          </a:xfrm>
        </p:grpSpPr>
        <p:sp>
          <p:nvSpPr>
            <p:cNvPr id="11" name="Left Brace 10"/>
            <p:cNvSpPr/>
            <p:nvPr/>
          </p:nvSpPr>
          <p:spPr bwMode="auto">
            <a:xfrm>
              <a:off x="4865216" y="5150225"/>
              <a:ext cx="502023" cy="407893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3155576" y="4769223"/>
              <a:ext cx="1577789" cy="52569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4261448" y="2931813"/>
            <a:ext cx="1105792" cy="2088422"/>
            <a:chOff x="4261448" y="2931813"/>
            <a:chExt cx="1105792" cy="2088422"/>
          </a:xfrm>
        </p:grpSpPr>
        <p:sp>
          <p:nvSpPr>
            <p:cNvPr id="9" name="Left Brace 8"/>
            <p:cNvSpPr/>
            <p:nvPr/>
          </p:nvSpPr>
          <p:spPr bwMode="auto">
            <a:xfrm>
              <a:off x="4865217" y="3680015"/>
              <a:ext cx="502023" cy="1340220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4578345" y="3711388"/>
              <a:ext cx="231220" cy="638737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Left Brace 21"/>
            <p:cNvSpPr/>
            <p:nvPr/>
          </p:nvSpPr>
          <p:spPr bwMode="auto">
            <a:xfrm flipH="1">
              <a:off x="4261448" y="2931813"/>
              <a:ext cx="225385" cy="1340220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84579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" b="667"/>
          <a:stretch/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671482" y="2788486"/>
            <a:ext cx="6849036" cy="1281029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0" rIns="0" bIns="360000" rtlCol="0" anchor="ctr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>
                <a:latin typeface="Avenir LT 65 Medium" charset="0"/>
                <a:ea typeface="Avenir LT 65 Medium" charset="0"/>
                <a:cs typeface="Avenir LT 65 Medium" charset="0"/>
              </a:rPr>
              <a:t>Demo: Add search Widget</a:t>
            </a:r>
          </a:p>
        </p:txBody>
      </p:sp>
    </p:spTree>
    <p:extLst>
      <p:ext uri="{BB962C8B-B14F-4D97-AF65-F5344CB8AC3E}">
        <p14:creationId xmlns:p14="http://schemas.microsoft.com/office/powerpoint/2010/main" val="104408617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7291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More Widgets </a:t>
            </a:r>
            <a:endParaRPr lang="en-US" sz="32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Imagen 4" descr="Screenshot 2015-11-09 15.18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88" y="867291"/>
            <a:ext cx="4175912" cy="527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685800" y="2336799"/>
            <a:ext cx="5571592" cy="25603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es-ES" sz="2400" b="1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Directions</a:t>
            </a:r>
            <a:r>
              <a:rPr lang="es-ES" sz="2400" b="1" dirty="0" smtClean="0">
                <a:latin typeface="Avenir LT 65 Medium" charset="0"/>
                <a:ea typeface="Avenir LT 65 Medium" charset="0"/>
                <a:cs typeface="Avenir LT 65 Medium" charset="0"/>
              </a:rPr>
              <a:t>:</a:t>
            </a:r>
          </a:p>
          <a:p>
            <a:pPr marL="342900" indent="-342900" eaLnBrk="0" hangingPunct="0">
              <a:lnSpc>
                <a:spcPct val="150000"/>
              </a:lnSpc>
              <a:buFont typeface="Arial" charset="0"/>
              <a:buChar char="•"/>
            </a:pPr>
            <a:r>
              <a:rPr lang="es-ES" sz="2400" b="1" dirty="0" smtClean="0">
                <a:latin typeface="Avenir LT 65 Medium" charset="0"/>
                <a:ea typeface="Avenir LT 65 Medium" charset="0"/>
                <a:cs typeface="Avenir LT 65 Medium" charset="0"/>
              </a:rPr>
              <a:t>Server</a:t>
            </a:r>
          </a:p>
          <a:p>
            <a:pPr marL="342900" indent="-342900" eaLnBrk="0" hangingPunct="0">
              <a:lnSpc>
                <a:spcPct val="150000"/>
              </a:lnSpc>
              <a:buFont typeface="Arial" charset="0"/>
              <a:buChar char="•"/>
            </a:pPr>
            <a:r>
              <a:rPr lang="es-ES" sz="2400" b="1" dirty="0" smtClean="0">
                <a:latin typeface="Avenir LT 65 Medium" charset="0"/>
                <a:ea typeface="Avenir LT 65 Medium" charset="0"/>
                <a:cs typeface="Avenir LT 65 Medium" charset="0"/>
              </a:rPr>
              <a:t>Online</a:t>
            </a:r>
            <a:endParaRPr lang="es-ES" b="1" i="1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95547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Tip: Working with secure resources </a:t>
            </a:r>
            <a:endParaRPr lang="en-US" sz="32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32909"/>
            <a:ext cx="3539067" cy="4066270"/>
          </a:xfrm>
        </p:spPr>
        <p:txBody>
          <a:bodyPr anchor="ctr"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Identity Manager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  <a:hlinkClick r:id="rId3"/>
              </a:rPr>
              <a:t>OAuth</a:t>
            </a: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 Support </a:t>
            </a:r>
          </a:p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Proxies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Imagen 4" descr="Screenshot 2015-11-09 15.21.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28" y="1968373"/>
            <a:ext cx="6804568" cy="4066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28183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291652" y="2460684"/>
            <a:ext cx="2776668" cy="3818196"/>
          </a:xfrm>
          <a:solidFill>
            <a:srgbClr val="FFFFFF">
              <a:alpha val="78824"/>
            </a:srgbClr>
          </a:solidFill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0" tIns="360000" rIns="360000" bIns="36000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dirty="0">
                <a:latin typeface="Avenir LT 65 Medium" charset="0"/>
                <a:ea typeface="Avenir LT 65 Medium" charset="0"/>
                <a:cs typeface="Avenir LT 65 Medium" charset="0"/>
              </a:rPr>
              <a:t>Demo: </a:t>
            </a:r>
            <a:r>
              <a:rPr lang="en-US" sz="2800" b="0" dirty="0">
                <a:latin typeface="Avenir LT 65 Medium" charset="0"/>
                <a:ea typeface="Avenir LT 65 Medium" charset="0"/>
                <a:cs typeface="Avenir LT 65 Medium" charset="0"/>
              </a:rPr>
              <a:t>Customize widget appearance</a:t>
            </a:r>
            <a:endParaRPr lang="en-US" sz="16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3129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Events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625600"/>
            <a:ext cx="4906108" cy="34290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Event handlers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Load page, click map, execute task, add layer ….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dojo/on</a:t>
            </a:r>
          </a:p>
        </p:txBody>
      </p:sp>
      <p:sp>
        <p:nvSpPr>
          <p:cNvPr id="5" name="Rectángulo 3"/>
          <p:cNvSpPr/>
          <p:nvPr/>
        </p:nvSpPr>
        <p:spPr bwMode="auto">
          <a:xfrm>
            <a:off x="6495796" y="2578314"/>
            <a:ext cx="4646337" cy="19299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Map.on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(“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click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”, buffer);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 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i="1" dirty="0" smtClean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or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i="1" dirty="0" smtClean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on</a:t>
            </a:r>
            <a:r>
              <a:rPr lang="es-ES" i="1" dirty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i="1" dirty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, “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click</a:t>
            </a:r>
            <a:r>
              <a:rPr lang="es-ES" i="1" dirty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”, buffer);</a:t>
            </a:r>
            <a:endParaRPr lang="en-US" dirty="0"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24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Why</a:t>
            </a:r>
            <a:endParaRPr lang="en-US" sz="32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782895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Interactive maps</a:t>
            </a:r>
          </a:p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Widgets</a:t>
            </a:r>
          </a:p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Analysis</a:t>
            </a:r>
          </a:p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Lots of samples </a:t>
            </a:r>
            <a:endParaRPr lang="en-US" sz="28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6" name="Picture 5" descr="Screen Shot 2015-07-14 at 1.37.30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5" y="1225486"/>
            <a:ext cx="6467868" cy="440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039782" y="5719789"/>
            <a:ext cx="3782895" cy="72354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0" smtClean="0">
                <a:latin typeface="Avenir LT 65 Medium" charset="0"/>
                <a:ea typeface="Avenir LT 65 Medium" charset="0"/>
                <a:cs typeface="Avenir LT 65 Medium" charset="0"/>
              </a:rPr>
              <a:t>js.arcgis.com</a:t>
            </a:r>
            <a:endParaRPr lang="en-US" sz="28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Want to learn more?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Documentation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r>
              <a:rPr lang="en-US" sz="2000" b="0" dirty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https://developers.arcgis.com/javascript</a:t>
            </a:r>
            <a:r>
              <a:rPr lang="en-US" sz="2000" b="0" dirty="0" smtClean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/</a:t>
            </a:r>
            <a:endParaRPr lang="en-U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r>
              <a:rPr lang="en-US" sz="2000" b="0" dirty="0">
                <a:latin typeface="Avenir LT 65 Medium" charset="0"/>
                <a:ea typeface="Avenir LT 65 Medium" charset="0"/>
                <a:cs typeface="Avenir LT 65 Medium" charset="0"/>
                <a:hlinkClick r:id="rId5"/>
              </a:rPr>
              <a:t>https://dojotoolkit.org/documentation</a:t>
            </a:r>
            <a:r>
              <a:rPr lang="en-US" sz="2000" b="0" dirty="0" smtClean="0">
                <a:latin typeface="Avenir LT 65 Medium" charset="0"/>
                <a:ea typeface="Avenir LT 65 Medium" charset="0"/>
                <a:cs typeface="Avenir LT 65 Medium" charset="0"/>
                <a:hlinkClick r:id="rId5"/>
              </a:rPr>
              <a:t>/</a:t>
            </a:r>
            <a:endParaRPr lang="en-U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endParaRPr lang="en-US" sz="20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Related </a:t>
            </a: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Esri</a:t>
            </a: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 Training and Tutorials</a:t>
            </a:r>
          </a:p>
          <a:p>
            <a:pPr lvl="1"/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Esri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class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: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Building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Application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with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the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ArcGIS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API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for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JavaScript</a:t>
            </a:r>
          </a:p>
          <a:p>
            <a:pPr lvl="1"/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Esri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webinar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: Data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visualisation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and time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saving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tip</a:t>
            </a:r>
            <a:endParaRPr lang="es-E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endParaRPr lang="en-US" sz="20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Additional Resources</a:t>
            </a:r>
          </a:p>
          <a:p>
            <a:pPr lvl="1"/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JavaScript online training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classes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: free and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fee-</a:t>
            </a:r>
            <a:r>
              <a:rPr lang="es-ES" sz="2000" b="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based</a:t>
            </a:r>
            <a:endParaRPr lang="es-E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3404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you…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Please fill out the session survey in your mobile app</a:t>
            </a:r>
          </a:p>
          <a:p>
            <a:r>
              <a:rPr lang="en-US" dirty="0" smtClean="0"/>
              <a:t>Select [enter session title here] in the Mobile App</a:t>
            </a:r>
          </a:p>
          <a:p>
            <a:pPr lvl="1"/>
            <a:r>
              <a:rPr lang="en-US" dirty="0" smtClean="0"/>
              <a:t>Use the Search Feature to quickly find this title</a:t>
            </a:r>
            <a:endParaRPr lang="en-US" dirty="0"/>
          </a:p>
          <a:p>
            <a:r>
              <a:rPr lang="en-US" dirty="0"/>
              <a:t>Click “Technical Workshop Survey”</a:t>
            </a:r>
          </a:p>
          <a:p>
            <a:r>
              <a:rPr lang="en-US" dirty="0"/>
              <a:t>Answer a few short questions and enter any comments</a:t>
            </a:r>
            <a:endParaRPr lang="en-US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01" y="1343530"/>
            <a:ext cx="3238095" cy="51238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122024" y="3429000"/>
            <a:ext cx="3576917" cy="8897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11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6347_2014_SW_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8328" y="440174"/>
            <a:ext cx="2240485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E7F1E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Thank You To </a:t>
            </a:r>
            <a:r>
              <a:rPr lang="en-US" sz="2000" dirty="0" smtClean="0">
                <a:solidFill>
                  <a:srgbClr val="FE7F1E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Our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Avenir LT 65 Medium" charset="0"/>
                <a:ea typeface="Avenir LT 65 Medium" charset="0"/>
                <a:cs typeface="Avenir LT 65 Medium" charset="0"/>
              </a:rPr>
              <a:t>Gold Sponsor</a:t>
            </a:r>
            <a:r>
              <a:rPr lang="en-US" sz="2400" dirty="0" smtClean="0">
                <a:solidFill>
                  <a:srgbClr val="FE7F1E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endParaRPr lang="en-US" sz="2400" dirty="0">
              <a:solidFill>
                <a:srgbClr val="FE7F1E"/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345037"/>
            <a:ext cx="12192000" cy="41210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34" y="2901368"/>
            <a:ext cx="7306332" cy="10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UC15_template_bckground_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Developer Setup </a:t>
            </a:r>
            <a:endParaRPr lang="en-US" sz="36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IDE (s)</a:t>
            </a:r>
            <a:endParaRPr lang="en-US" sz="32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  <a:hlinkClick r:id="rId5"/>
              </a:rPr>
              <a:t>Code Assist </a:t>
            </a:r>
            <a:endParaRPr lang="en-US" sz="32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  <a:hlinkClick r:id="rId6"/>
              </a:rPr>
              <a:t>Plugins </a:t>
            </a:r>
            <a:endParaRPr lang="en-US" sz="3200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Imagen 3" descr="sublime_text_icon_218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46" y="4767829"/>
            <a:ext cx="1162425" cy="1162425"/>
          </a:xfrm>
          <a:prstGeom prst="rect">
            <a:avLst/>
          </a:prstGeom>
        </p:spPr>
      </p:pic>
      <p:pic>
        <p:nvPicPr>
          <p:cNvPr id="5" name="Imagen 4" descr="Download-Microsoft-Visual-Studi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92" y="1215373"/>
            <a:ext cx="1684982" cy="1226853"/>
          </a:xfrm>
          <a:prstGeom prst="rect">
            <a:avLst/>
          </a:prstGeom>
        </p:spPr>
      </p:pic>
      <p:pic>
        <p:nvPicPr>
          <p:cNvPr id="6" name="Imagen 5" descr="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80" y="2840303"/>
            <a:ext cx="1324267" cy="1324267"/>
          </a:xfrm>
          <a:prstGeom prst="rect">
            <a:avLst/>
          </a:prstGeom>
        </p:spPr>
      </p:pic>
      <p:pic>
        <p:nvPicPr>
          <p:cNvPr id="7" name="Imagen 6" descr="3056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41" y="4806093"/>
            <a:ext cx="1085896" cy="1085896"/>
          </a:xfrm>
          <a:prstGeom prst="rect">
            <a:avLst/>
          </a:prstGeom>
        </p:spPr>
      </p:pic>
      <p:pic>
        <p:nvPicPr>
          <p:cNvPr id="8" name="Imagen 7" descr="webStor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35" y="2676306"/>
            <a:ext cx="1652260" cy="16522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5470" y="3889565"/>
            <a:ext cx="2068741" cy="42938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1500" dirty="0" smtClean="0">
                <a:latin typeface="Avenir LT 65 Medium" charset="0"/>
                <a:ea typeface="Avenir LT 65 Medium" charset="0"/>
                <a:cs typeface="Avenir LT 65 Medium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7591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" y="0"/>
            <a:ext cx="12188950" cy="6857999"/>
          </a:xfrm>
          <a:prstGeom prst="rect">
            <a:avLst/>
          </a:prstGeom>
        </p:spPr>
      </p:pic>
      <p:pic>
        <p:nvPicPr>
          <p:cNvPr id="10" name="Picture Placeholder 9" descr="Screen Shot 2015-07-14 at 1.22.19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0" b="11780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976871" y="3364834"/>
            <a:ext cx="4527741" cy="677108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Widgets, Events, Graphics, Selection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715172"/>
            <a:ext cx="4527741" cy="584775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Build sample app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14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Explosion 2 3"/>
          <p:cNvSpPr/>
          <p:nvPr/>
        </p:nvSpPr>
        <p:spPr bwMode="auto">
          <a:xfrm rot="1058692">
            <a:off x="2426591" y="162701"/>
            <a:ext cx="7918045" cy="6301690"/>
          </a:xfrm>
          <a:prstGeom prst="irregularSeal2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12" y="2087881"/>
            <a:ext cx="3968031" cy="28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71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Get the API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85800" y="1828800"/>
            <a:ext cx="10369296" cy="3429000"/>
          </a:xfrm>
        </p:spPr>
        <p:txBody>
          <a:bodyPr/>
          <a:lstStyle/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Hosted </a:t>
            </a:r>
          </a:p>
          <a:p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Download: </a:t>
            </a: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  <a:hlinkClick r:id="rId3"/>
              </a:rPr>
              <a:t>http://developers.arcgis.com/en/downloads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9" name="Rectángulo 3"/>
          <p:cNvSpPr/>
          <p:nvPr/>
        </p:nvSpPr>
        <p:spPr bwMode="auto">
          <a:xfrm>
            <a:off x="685800" y="2569025"/>
            <a:ext cx="10624458" cy="1488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&lt;head&gt;</a:t>
            </a:r>
            <a:endParaRPr lang="en-US" sz="17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  &lt;link</a:t>
            </a:r>
            <a:r>
              <a:rPr lang="es-ES" sz="17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1700" dirty="0" err="1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rel</a:t>
            </a:r>
            <a:r>
              <a:rPr lang="es-ES" sz="1700" dirty="0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stylesheet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17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1700" dirty="0" err="1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href</a:t>
            </a:r>
            <a:r>
              <a:rPr lang="es-ES" sz="1700" dirty="0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"http://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js.arcgis.com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/3.14/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css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esri.css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  <a:endParaRPr lang="en-US" sz="17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sz="1700" dirty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&lt;script </a:t>
            </a:r>
            <a:r>
              <a:rPr lang="es-ES" sz="1700" dirty="0" err="1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src</a:t>
            </a:r>
            <a:r>
              <a:rPr lang="es-ES" sz="1700" dirty="0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"//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js.arcgis.com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/3.14/"</a:t>
            </a: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&gt;&lt;/script&gt;</a:t>
            </a:r>
            <a:endParaRPr lang="en-US" sz="17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&lt;/head&gt;</a:t>
            </a:r>
            <a:endParaRPr lang="en-US" sz="1700" dirty="0"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8342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93460" y="2342210"/>
            <a:ext cx="4858870" cy="21735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60000" tIns="360000" rIns="360000" bIns="360000" rtlCol="0" anchor="ctr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Demo</a:t>
            </a:r>
          </a:p>
          <a:p>
            <a:pPr algn="ctr"/>
            <a:r>
              <a:rPr lang="en-US" sz="5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Make a map</a:t>
            </a:r>
            <a:endParaRPr lang="en-US" sz="54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01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Rectángulo 3"/>
          <p:cNvSpPr/>
          <p:nvPr/>
        </p:nvSpPr>
        <p:spPr bwMode="auto">
          <a:xfrm>
            <a:off x="2784476" y="1746094"/>
            <a:ext cx="6623049" cy="41495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err="1">
                <a:latin typeface="Andale Mono" charset="0"/>
                <a:ea typeface="Andale Mono" charset="0"/>
                <a:cs typeface="Andale Mono" charset="0"/>
              </a:rPr>
              <a:t>require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([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dojo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domReady</a:t>
            </a: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!”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], </a:t>
            </a:r>
            <a:r>
              <a:rPr lang="es-ES" sz="2000" b="1" dirty="0" err="1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function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sz="2000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)  {	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sz="2000" dirty="0" err="1" smtClean="0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new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 {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20000"/>
              </a:lnSpc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center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[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-70.6508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s-ES" sz="2000" dirty="0" smtClean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43.1452</a:t>
            </a: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],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20000"/>
              </a:lnSpc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zoom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16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20000"/>
              </a:lnSpc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sz="2000" dirty="0" err="1" smtClean="0">
                <a:latin typeface="Andale Mono" charset="0"/>
                <a:ea typeface="Andale Mono" charset="0"/>
                <a:cs typeface="Andale Mono" charset="0"/>
              </a:rPr>
              <a:t>basemap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topo”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});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Loading Modules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0039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3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463C244-3253-4F18-A962-C44339F20B0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6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981</Words>
  <Application>Microsoft Office PowerPoint</Application>
  <PresentationFormat>Panorámica</PresentationFormat>
  <Paragraphs>308</Paragraphs>
  <Slides>33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ＭＳ Ｐゴシック</vt:lpstr>
      <vt:lpstr>Andale Mono</vt:lpstr>
      <vt:lpstr>Arial</vt:lpstr>
      <vt:lpstr>Avenir LT 65 Medium</vt:lpstr>
      <vt:lpstr>Calibri</vt:lpstr>
      <vt:lpstr>Lucida Grande</vt:lpstr>
      <vt:lpstr>Esri_Corporate_Template-Dark</vt:lpstr>
      <vt:lpstr>Presentación de PowerPoint</vt:lpstr>
      <vt:lpstr>ArcGIS API for JavaScript  An Introduction</vt:lpstr>
      <vt:lpstr>Why</vt:lpstr>
      <vt:lpstr>Developer Setup </vt:lpstr>
      <vt:lpstr>Build sample app</vt:lpstr>
      <vt:lpstr>Presentación de PowerPoint</vt:lpstr>
      <vt:lpstr>Get the API </vt:lpstr>
      <vt:lpstr>Presentación de PowerPoint</vt:lpstr>
      <vt:lpstr>Loading Modules </vt:lpstr>
      <vt:lpstr>Loading Modules </vt:lpstr>
      <vt:lpstr>Scrambled Tiles</vt:lpstr>
      <vt:lpstr>Basemaps</vt:lpstr>
      <vt:lpstr>Developer Console</vt:lpstr>
      <vt:lpstr>Add Layers</vt:lpstr>
      <vt:lpstr>Layer coding pattern </vt:lpstr>
      <vt:lpstr>Demo: Add feature layer to application</vt:lpstr>
      <vt:lpstr>Deep Dive:  </vt:lpstr>
      <vt:lpstr>Renderers </vt:lpstr>
      <vt:lpstr>Demo: Apply renderer </vt:lpstr>
      <vt:lpstr>Presentación de PowerPoint</vt:lpstr>
      <vt:lpstr>Demo: Make map interactive </vt:lpstr>
      <vt:lpstr>Tip: Reduce code by using a web map </vt:lpstr>
      <vt:lpstr>Widgets</vt:lpstr>
      <vt:lpstr>Widget coding pattern</vt:lpstr>
      <vt:lpstr>Presentación de PowerPoint</vt:lpstr>
      <vt:lpstr>Demo: More Widgets </vt:lpstr>
      <vt:lpstr>Tip: Working with secure resources </vt:lpstr>
      <vt:lpstr>Presentación de PowerPoint</vt:lpstr>
      <vt:lpstr>Events</vt:lpstr>
      <vt:lpstr>Want to learn more?</vt:lpstr>
      <vt:lpstr>Thank you…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2015-11-24T14:33:37Z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